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78" r:id="rId3"/>
    <p:sldId id="315" r:id="rId4"/>
    <p:sldId id="465" r:id="rId5"/>
    <p:sldId id="466" r:id="rId6"/>
    <p:sldId id="467" r:id="rId7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BBED6-A0F0-418B-AE79-8D584878BC15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51E01-9A4E-4A80-BC07-138C11F9448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583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3A8F-C1A5-40A5-A815-573515C9FE39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C0A0-0DEC-49E2-ADDD-57B22635B7C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3FBD940-88BB-4586-B6E1-5714606A49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t="19606" r="10420" b="12922"/>
          <a:stretch/>
        </p:blipFill>
        <p:spPr>
          <a:xfrm>
            <a:off x="7996726" y="4514553"/>
            <a:ext cx="922948" cy="358864"/>
          </a:xfrm>
          <a:prstGeom prst="rect">
            <a:avLst/>
          </a:prstGeom>
        </p:spPr>
      </p:pic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32A6E2EA-AF5D-4EB3-A6D4-E7A8F628224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56550" y="4516438"/>
            <a:ext cx="936625" cy="27305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1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3A8F-C1A5-40A5-A815-573515C9FE39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C0A0-0DEC-49E2-ADDD-57B22635B7C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7BEBB5B-8360-460F-856B-CFE15AB56C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t="19606" r="10420" b="12922"/>
          <a:stretch/>
        </p:blipFill>
        <p:spPr>
          <a:xfrm>
            <a:off x="8003568" y="4415191"/>
            <a:ext cx="875755" cy="35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451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3A8F-C1A5-40A5-A815-573515C9FE39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C0A0-0DEC-49E2-ADDD-57B22635B7C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7A969A4-0473-4B1D-A244-86AEA4F099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t="19606" r="10420" b="12922"/>
          <a:stretch/>
        </p:blipFill>
        <p:spPr>
          <a:xfrm>
            <a:off x="8003568" y="4415191"/>
            <a:ext cx="875755" cy="35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87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98084EFC-EEEC-FFE3-4D9E-FE49BA4E8E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265955C5-4A74-3E7C-EFD9-B1AA4C4595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29" y="3965972"/>
            <a:ext cx="412551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870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>
            <a:extLst>
              <a:ext uri="{FF2B5EF4-FFF2-40B4-BE49-F238E27FC236}">
                <a16:creationId xmlns:a16="http://schemas.microsoft.com/office/drawing/2014/main" id="{4ECBC725-032D-6A02-F01D-53BF0B01B7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>
            <a:extLst>
              <a:ext uri="{FF2B5EF4-FFF2-40B4-BE49-F238E27FC236}">
                <a16:creationId xmlns:a16="http://schemas.microsoft.com/office/drawing/2014/main" id="{85D58D62-BDC8-0DAA-731B-04262C23295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AD6D0A-FB20-451E-9606-4C77D4AC110D}" type="datetimeFigureOut">
              <a:rPr lang="en-US"/>
              <a:pPr>
                <a:defRPr/>
              </a:pPr>
              <a:t>4/2/2025</a:t>
            </a:fld>
            <a:endParaRPr lang="en-US"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25CC8495-CEA0-9F04-B321-8C63D000A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B7C34F-46CB-4904-8A03-9DD88DC882E8}" type="slidenum">
              <a:rPr/>
              <a:pPr>
                <a:defRPr/>
              </a:p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5027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054117-2B6E-4369-8DC8-674175AC9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FB94BF-3D43-489D-AB75-857DDE9BC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A90E37-3BC5-468E-A5E8-9295D2E5D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1C79-53E9-4088-B319-7BD8CF989C38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F9A28C5-5349-4C2B-AF12-070807313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170174-01B4-44DE-B832-8BB61E504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DA47-30C4-4C57-AEF9-CED73148D5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236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EB533-BD7C-4CD8-A994-3BD35F7D7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95ECA0-4BDC-40CF-8B38-93C9A54B8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B63CA2-AA7D-4A4B-8712-D5C4E6905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1C79-53E9-4088-B319-7BD8CF989C38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7302A7-216D-4254-9A58-CB500AA99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0FA961-C712-4A7B-83BA-C81AB7837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DA47-30C4-4C57-AEF9-CED73148D5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614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1AB7F-D254-46A1-A58C-4CB629613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B093534-5B77-420F-81DF-D7AB760B9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B4EBF4-FDF1-43BC-B4EA-29CCF8051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1C79-53E9-4088-B319-7BD8CF989C38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575AF0-B188-4270-A525-CF0BD5FB8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0EEF37-3668-4D81-935B-0A9D27D9C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DA47-30C4-4C57-AEF9-CED73148D5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2474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B7C59-0F59-4F65-9452-36A76D318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3336CA-B995-4A1E-9150-607BB3AC9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F0B82B0-326D-451C-B67B-6732914B9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2D6FAA0-E4B8-4742-A82E-856A35DB3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1C79-53E9-4088-B319-7BD8CF989C38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0E97788-46EA-475D-B859-257CFFC7F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7EA6C94-82CC-4C3A-B416-708077410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DA47-30C4-4C57-AEF9-CED73148D5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624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0421DA-AB54-40CE-A50F-48821529C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8A38A2-AFFA-4CEF-9067-421A0D520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A93138-516A-4D64-8C92-2158DAADD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594DCE4-2213-490A-A329-170EA96304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0840F96-74DB-45E7-95E1-09EA2BC50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88D676A-8687-4939-A669-F657768CC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1C79-53E9-4088-B319-7BD8CF989C38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4217B82-A446-498A-A2D1-2CDCDB577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01E869C-F0C4-4EF4-A14B-1720AA7E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DA47-30C4-4C57-AEF9-CED73148D5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8051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42178-D9E1-4634-9DB5-9CB54B22F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2F30D71-A432-4B03-BDAC-FF393DCA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1C79-53E9-4088-B319-7BD8CF989C38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6BFBE3C-15B5-4BA4-B24E-6AA7DEC7F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974F136-C4E0-4E4C-A767-DF1B0DB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DA47-30C4-4C57-AEF9-CED73148D5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1038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3A8F-C1A5-40A5-A815-573515C9FE39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C0A0-0DEC-49E2-ADDD-57B22635B7C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4CE35B2-54BF-491E-81A2-FA30BBA50A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t="19606" r="10420" b="12922"/>
          <a:stretch/>
        </p:blipFill>
        <p:spPr>
          <a:xfrm>
            <a:off x="8003568" y="4415191"/>
            <a:ext cx="875755" cy="35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580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A835EB2-5B36-40AA-AC4E-E46D1A936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1C79-53E9-4088-B319-7BD8CF989C38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D31B5C2-2DFD-464D-BAED-F716E9C4E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AD4AF0E-8FA8-4972-9972-0F2BB2D8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DA47-30C4-4C57-AEF9-CED73148D5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07538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57BAB-C7FD-48AC-8146-707465630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EB9985-060D-41FD-9EDB-33C3BAA0D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5D9D14D-7871-4A9C-A33C-3C1DF0CF1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E2859E8-6664-4529-A2D3-BFC7BAF2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1C79-53E9-4088-B319-7BD8CF989C38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4FCBA7C-0DD0-4106-8024-AAA5447CC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FA518A5-33FC-44DE-84CF-E7A76A95D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DA47-30C4-4C57-AEF9-CED73148D5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264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41DCF4-2A9D-4C29-B549-7F720B1AB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5D600A4-D627-46BB-A874-B538CD517A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875300C-F475-4704-A341-D02352F01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DAA6C6C-7D04-42EE-9882-A2DB67BB0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1C79-53E9-4088-B319-7BD8CF989C38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41B8261-2FBC-4497-8353-682D3AE97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99976FE-EADC-44D6-93E5-94C7C6977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DA47-30C4-4C57-AEF9-CED73148D5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5001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08757A-5D69-4FFF-BCC5-34AC871D9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ED0A63E-0A34-4150-804C-E7A8B488D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1EC1718-966A-455D-9CE8-D00886AA5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1C79-53E9-4088-B319-7BD8CF989C38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3A11F7-4B41-4874-9576-851200DC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878DDE-D333-401C-B8BA-9A5B4CB52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DA47-30C4-4C57-AEF9-CED73148D5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7598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D7FFA0-9DEE-4992-B738-A0D35063E6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AB802F-2967-437D-A68E-4AB7CE163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63B8C1-4160-4AD7-89B6-C6C2ABEC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C1C79-53E9-4088-B319-7BD8CF989C38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730018-4B40-4824-A15E-FC31E30B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840226-2099-48A6-85CF-69D81BF76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DA47-30C4-4C57-AEF9-CED73148D5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363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3A8F-C1A5-40A5-A815-573515C9FE39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C0A0-0DEC-49E2-ADDD-57B22635B7C9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239552D-85CA-409A-B9B4-2BF884085A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t="19606" r="10420" b="12922"/>
          <a:stretch/>
        </p:blipFill>
        <p:spPr>
          <a:xfrm>
            <a:off x="8003568" y="4415191"/>
            <a:ext cx="875755" cy="35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60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3A8F-C1A5-40A5-A815-573515C9FE39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C0A0-0DEC-49E2-ADDD-57B22635B7C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3B0A519-4795-4060-89C7-B775920B72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t="19606" r="10420" b="12922"/>
          <a:stretch/>
        </p:blipFill>
        <p:spPr>
          <a:xfrm>
            <a:off x="8003568" y="4415191"/>
            <a:ext cx="875755" cy="35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713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3A8F-C1A5-40A5-A815-573515C9FE39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C0A0-0DEC-49E2-ADDD-57B22635B7C9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69B2BBAD-73D1-48DB-80BE-CEB34286BD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t="19606" r="10420" b="12922"/>
          <a:stretch/>
        </p:blipFill>
        <p:spPr>
          <a:xfrm>
            <a:off x="8003568" y="4415191"/>
            <a:ext cx="875755" cy="35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68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3A8F-C1A5-40A5-A815-573515C9FE39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C0A0-0DEC-49E2-ADDD-57B22635B7C9}" type="slidenum">
              <a:rPr lang="pt-BR" smtClean="0"/>
              <a:t>‹nº›</a:t>
            </a:fld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8D31B08-041B-4840-9B69-B8F806E74D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t="19606" r="10420" b="12922"/>
          <a:stretch/>
        </p:blipFill>
        <p:spPr>
          <a:xfrm>
            <a:off x="8003568" y="4415191"/>
            <a:ext cx="875755" cy="35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43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3A8F-C1A5-40A5-A815-573515C9FE39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C0A0-0DEC-49E2-ADDD-57B22635B7C9}" type="slidenum">
              <a:rPr lang="pt-BR" smtClean="0"/>
              <a:t>‹nº›</a:t>
            </a:fld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DFDA0BA-490C-40EC-A07A-D493DD7363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t="19606" r="10420" b="12922"/>
          <a:stretch/>
        </p:blipFill>
        <p:spPr>
          <a:xfrm>
            <a:off x="8003568" y="4415191"/>
            <a:ext cx="875755" cy="35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27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3A8F-C1A5-40A5-A815-573515C9FE39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C0A0-0DEC-49E2-ADDD-57B22635B7C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10549C4E-A1E6-4C76-A4DA-ADB01184A4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t="19606" r="10420" b="12922"/>
          <a:stretch/>
        </p:blipFill>
        <p:spPr>
          <a:xfrm>
            <a:off x="8003568" y="4415191"/>
            <a:ext cx="875755" cy="35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15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3A8F-C1A5-40A5-A815-573515C9FE39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C0A0-0DEC-49E2-ADDD-57B22635B7C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096A651-62CE-45E7-B7ED-C9D33F1BA4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t="19606" r="10420" b="12922"/>
          <a:stretch/>
        </p:blipFill>
        <p:spPr>
          <a:xfrm>
            <a:off x="8003568" y="4415191"/>
            <a:ext cx="875755" cy="35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73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B3A8F-C1A5-40A5-A815-573515C9FE39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0C0A0-0DEC-49E2-ADDD-57B22635B7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453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A621DEE-4685-4AC2-87AC-DD2395B21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8A8DDD2-352A-481C-AE2B-0CCCE7704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68BAB1-3674-4EE6-8A4D-CE9093011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C1C79-53E9-4088-B319-7BD8CF989C38}" type="datetimeFigureOut">
              <a:rPr lang="pt-BR" smtClean="0"/>
              <a:t>02/04/2025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03C1D3-2437-4FA2-8707-4904B58A7B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EAD4D3-01C4-4D65-AEC6-853433A867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3DA47-30C4-4C57-AEF9-CED73148D5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471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armacovigilancia@cvs.sa&#250;de.sp.gov.br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aixaDeTexto 3">
            <a:extLst>
              <a:ext uri="{FF2B5EF4-FFF2-40B4-BE49-F238E27FC236}">
                <a16:creationId xmlns:a16="http://schemas.microsoft.com/office/drawing/2014/main" id="{1A69665E-C2C9-5858-8EC3-7277DF071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6950" y="3284667"/>
            <a:ext cx="6483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Treinamento </a:t>
            </a:r>
            <a:r>
              <a:rPr lang="pt-BR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Vigimed</a:t>
            </a: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pt-BR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MedDRA</a:t>
            </a:r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 - 25 de março de 2025 </a:t>
            </a:r>
            <a:endParaRPr lang="pt-BR" altLang="pt-B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4D9E5F03-5B81-EB63-B522-5DA7B84AD9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6886" y="3332322"/>
            <a:ext cx="1333787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AutoShape 6" descr="Visualização da imagem">
            <a:extLst>
              <a:ext uri="{FF2B5EF4-FFF2-40B4-BE49-F238E27FC236}">
                <a16:creationId xmlns:a16="http://schemas.microsoft.com/office/drawing/2014/main" id="{D46B4835-0390-2879-0DAD-4815976745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9538" y="3436353"/>
            <a:ext cx="1333787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8" descr="Visualização da imagem">
            <a:extLst>
              <a:ext uri="{FF2B5EF4-FFF2-40B4-BE49-F238E27FC236}">
                <a16:creationId xmlns:a16="http://schemas.microsoft.com/office/drawing/2014/main" id="{CB8D645F-F82D-83B9-B520-92747121E7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10" descr="Visualização da imagem">
            <a:extLst>
              <a:ext uri="{FF2B5EF4-FFF2-40B4-BE49-F238E27FC236}">
                <a16:creationId xmlns:a16="http://schemas.microsoft.com/office/drawing/2014/main" id="{63F5B5F2-D8B6-A749-D6F9-CBF22745A55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12" descr="Visualização da imagem">
            <a:extLst>
              <a:ext uri="{FF2B5EF4-FFF2-40B4-BE49-F238E27FC236}">
                <a16:creationId xmlns:a16="http://schemas.microsoft.com/office/drawing/2014/main" id="{B806AE2D-F225-1D9A-5EF1-C2E9FA54E398}"/>
              </a:ext>
            </a:extLst>
          </p:cNvPr>
          <p:cNvSpPr>
            <a:spLocks noChangeAspect="1" noChangeArrowheads="1"/>
          </p:cNvSpPr>
          <p:nvPr/>
        </p:nvSpPr>
        <p:spPr bwMode="auto">
          <a:xfrm flipV="1">
            <a:off x="1593325" y="3284667"/>
            <a:ext cx="304800" cy="608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9" name="Imagem 8" descr="Logotipo&#10;&#10;O conteúdo gerado por IA pode estar incorreto.">
            <a:extLst>
              <a:ext uri="{FF2B5EF4-FFF2-40B4-BE49-F238E27FC236}">
                <a16:creationId xmlns:a16="http://schemas.microsoft.com/office/drawing/2014/main" id="{9361AC75-113F-5A0B-FD57-FE7AEE7B33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38" y="3284667"/>
            <a:ext cx="1919897" cy="6858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2564F67-0384-6D31-A977-2A9EF3CDAFE7}"/>
              </a:ext>
            </a:extLst>
          </p:cNvPr>
          <p:cNvSpPr/>
          <p:nvPr/>
        </p:nvSpPr>
        <p:spPr>
          <a:xfrm>
            <a:off x="1191133" y="110004"/>
            <a:ext cx="7072844" cy="20831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 descr="Texto&#10;&#10;Descrição gerada automaticamente">
            <a:extLst>
              <a:ext uri="{FF2B5EF4-FFF2-40B4-BE49-F238E27FC236}">
                <a16:creationId xmlns:a16="http://schemas.microsoft.com/office/drawing/2014/main" id="{7CA7906D-E267-0DDE-ACEB-FD13DFBC7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182" y="313969"/>
            <a:ext cx="4592626" cy="1672061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5117718-81E3-AA18-6FFD-AC54CB4F2A7F}"/>
              </a:ext>
            </a:extLst>
          </p:cNvPr>
          <p:cNvSpPr txBox="1"/>
          <p:nvPr/>
        </p:nvSpPr>
        <p:spPr>
          <a:xfrm>
            <a:off x="1191133" y="2281178"/>
            <a:ext cx="6722209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Facit"/>
              </a:rPr>
              <a:t>NÚCLEO DE FARMACOVIGILÂNCIA </a:t>
            </a:r>
          </a:p>
          <a:p>
            <a:pPr algn="ctr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acit"/>
              </a:rPr>
              <a:t>Silvana Espósito de Lima - Farmacêutica</a:t>
            </a:r>
          </a:p>
          <a:p>
            <a:pPr algn="ctr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acit"/>
              </a:rPr>
              <a:t>Maria Elisa Zampieri- Médica</a:t>
            </a:r>
          </a:p>
          <a:p>
            <a:pPr algn="ctr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acit"/>
              </a:rPr>
              <a:t>Maria Eugênia de  Bona Silveira – Médica</a:t>
            </a:r>
          </a:p>
          <a:p>
            <a:pPr algn="ctr"/>
            <a:endParaRPr lang="pt-BR" sz="2000" dirty="0">
              <a:solidFill>
                <a:schemeClr val="tx1">
                  <a:lumMod val="85000"/>
                  <a:lumOff val="15000"/>
                </a:schemeClr>
              </a:solidFill>
              <a:latin typeface="Facit"/>
            </a:endParaRPr>
          </a:p>
          <a:p>
            <a:pPr algn="ctr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acit"/>
              </a:rPr>
              <a:t>Divisão Técnica de Produtos Relacionados a Saúde (DITEP) </a:t>
            </a:r>
          </a:p>
          <a:p>
            <a:pPr algn="ctr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acit"/>
              </a:rPr>
              <a:t>Isabel de Lelis Andrade Morais</a:t>
            </a:r>
          </a:p>
          <a:p>
            <a:pPr algn="ctr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acit"/>
              </a:rPr>
              <a:t>E-mail- </a:t>
            </a: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acit"/>
                <a:hlinkClick r:id="rId3"/>
              </a:rPr>
              <a:t>farmacovigilancia@cvs.saude.sp.gov.br</a:t>
            </a:r>
            <a:endParaRPr lang="pt-BR" sz="2000" dirty="0">
              <a:solidFill>
                <a:schemeClr val="tx1">
                  <a:lumMod val="85000"/>
                  <a:lumOff val="15000"/>
                </a:schemeClr>
              </a:solidFill>
              <a:latin typeface="Facit"/>
            </a:endParaRPr>
          </a:p>
          <a:p>
            <a:pPr algn="ctr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acit"/>
              </a:rPr>
              <a:t>11 30654618/ 11 30654750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9C6AA2E1-EBA6-4D3D-E0A3-1A9F204EA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06" y="299289"/>
            <a:ext cx="7764969" cy="454492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168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: Único Canto Recortado 1">
            <a:extLst>
              <a:ext uri="{FF2B5EF4-FFF2-40B4-BE49-F238E27FC236}">
                <a16:creationId xmlns:a16="http://schemas.microsoft.com/office/drawing/2014/main" id="{249653CF-8B52-0D13-ECDB-1A7B1FB35005}"/>
              </a:ext>
            </a:extLst>
          </p:cNvPr>
          <p:cNvSpPr/>
          <p:nvPr/>
        </p:nvSpPr>
        <p:spPr>
          <a:xfrm>
            <a:off x="4577392" y="264585"/>
            <a:ext cx="3663565" cy="738228"/>
          </a:xfrm>
          <a:prstGeom prst="snip1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  <a:ea typeface="+mn-lt"/>
                <a:cs typeface="+mn-lt"/>
              </a:rPr>
              <a:t>PORTARIA CVS nº 10/2023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9F98964-94E0-58A0-C65F-DD98EB938376}"/>
              </a:ext>
            </a:extLst>
          </p:cNvPr>
          <p:cNvSpPr txBox="1"/>
          <p:nvPr/>
        </p:nvSpPr>
        <p:spPr>
          <a:xfrm>
            <a:off x="433916" y="1439333"/>
            <a:ext cx="7960783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Wingdings"/>
              <a:buChar char="§"/>
            </a:pPr>
            <a:r>
              <a:rPr lang="pt-BR" dirty="0">
                <a:ea typeface="+mn-lt"/>
                <a:cs typeface="+mn-lt"/>
              </a:rPr>
              <a:t>a necessidade de atualizar o conteúdo da </a:t>
            </a:r>
            <a:r>
              <a:rPr lang="pt-BR" b="1" dirty="0">
                <a:ea typeface="+mn-lt"/>
                <a:cs typeface="+mn-lt"/>
              </a:rPr>
              <a:t>Portaria CVS nº 3, de 14.3.2005,</a:t>
            </a:r>
            <a:r>
              <a:rPr lang="pt-BR" dirty="0">
                <a:ea typeface="+mn-lt"/>
                <a:cs typeface="+mn-lt"/>
              </a:rPr>
              <a:t> que dispõe sobre o Núcleo de Farmacovigilância do Centro de Vigilância Sanitária;</a:t>
            </a:r>
            <a:endParaRPr lang="pt-BR" dirty="0"/>
          </a:p>
          <a:p>
            <a:endParaRPr lang="pt-BR" dirty="0">
              <a:ea typeface="+mn-lt"/>
              <a:cs typeface="+mn-lt"/>
            </a:endParaRPr>
          </a:p>
          <a:p>
            <a:pPr marL="285750" indent="-285750" algn="just">
              <a:buFont typeface="Wingdings"/>
              <a:buChar char="§"/>
            </a:pPr>
            <a:r>
              <a:rPr lang="pt-BR" dirty="0">
                <a:ea typeface="+mn-lt"/>
                <a:cs typeface="+mn-lt"/>
              </a:rPr>
              <a:t>os termos do </a:t>
            </a:r>
            <a:r>
              <a:rPr lang="pt-BR" b="1" dirty="0">
                <a:ea typeface="+mn-lt"/>
                <a:cs typeface="+mn-lt"/>
              </a:rPr>
              <a:t>Acordo de Cooperação Técnica nº 01/2023-VIGIMED/2023</a:t>
            </a:r>
            <a:r>
              <a:rPr lang="pt-BR" dirty="0">
                <a:ea typeface="+mn-lt"/>
                <a:cs typeface="+mn-lt"/>
              </a:rPr>
              <a:t> – publicado no Diário Oficial da União (DOU), de 8 de agosto de 2023, e no Diário Oficial do Estado de São Paulo (DOE-SP), de 15 de setembro de 2023</a:t>
            </a:r>
          </a:p>
          <a:p>
            <a:r>
              <a:rPr lang="pt-BR" dirty="0">
                <a:ea typeface="+mn-lt"/>
                <a:cs typeface="+mn-lt"/>
              </a:rPr>
              <a:t>                 </a:t>
            </a:r>
          </a:p>
          <a:p>
            <a:pPr lvl="1" algn="just"/>
            <a:r>
              <a:rPr lang="pt-BR" dirty="0">
                <a:ea typeface="+mn-lt"/>
                <a:cs typeface="+mn-lt"/>
              </a:rPr>
              <a:t>– que entre si celebraram a União, por meio da Agência de Vigilância    Sanitária, e a Secretaria de Estado da Saúde de São Paulo, por meio do Centro de Vigilância Sanitária da Coordenadoria de Controle de Doenças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9603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: Único Canto Recortado 1">
            <a:extLst>
              <a:ext uri="{FF2B5EF4-FFF2-40B4-BE49-F238E27FC236}">
                <a16:creationId xmlns:a16="http://schemas.microsoft.com/office/drawing/2014/main" id="{B41D0DD1-2A8C-0F70-101D-018F2154E110}"/>
              </a:ext>
            </a:extLst>
          </p:cNvPr>
          <p:cNvSpPr/>
          <p:nvPr/>
        </p:nvSpPr>
        <p:spPr>
          <a:xfrm>
            <a:off x="4572000" y="99581"/>
            <a:ext cx="3663565" cy="738228"/>
          </a:xfrm>
          <a:prstGeom prst="snip1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  <a:ea typeface="+mn-lt"/>
                <a:cs typeface="+mn-lt"/>
              </a:rPr>
              <a:t>PORTARIA CVS nº 10/2023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DE8C2EA-556C-6E2E-1AE5-0A788265FD0E}"/>
              </a:ext>
            </a:extLst>
          </p:cNvPr>
          <p:cNvSpPr txBox="1"/>
          <p:nvPr/>
        </p:nvSpPr>
        <p:spPr>
          <a:xfrm>
            <a:off x="550015" y="1101611"/>
            <a:ext cx="8016469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600" b="1" i="0" u="none" strike="noStrike" baseline="0" dirty="0">
                <a:solidFill>
                  <a:srgbClr val="000000"/>
                </a:solidFill>
                <a:latin typeface="+mj-lt"/>
              </a:rPr>
              <a:t>Art. 33. </a:t>
            </a:r>
            <a:r>
              <a:rPr lang="pt-BR" sz="1600" b="0" i="0" u="none" strike="noStrike" baseline="0" dirty="0">
                <a:solidFill>
                  <a:srgbClr val="000000"/>
                </a:solidFill>
                <a:latin typeface="+mj-lt"/>
              </a:rPr>
              <a:t>No âmbito do Estado de São Paulo, a notificação de desvio da qualidade de medicamento deve continuar sendo encaminhada por meio do Sistema de Informação </a:t>
            </a:r>
            <a:r>
              <a:rPr lang="pt-BR" sz="1600" b="0" i="0" u="none" strike="noStrike" baseline="0" dirty="0" err="1">
                <a:solidFill>
                  <a:srgbClr val="000000"/>
                </a:solidFill>
                <a:latin typeface="+mj-lt"/>
              </a:rPr>
              <a:t>PeriWeb</a:t>
            </a:r>
            <a:r>
              <a:rPr lang="pt-BR" sz="1600" b="0" i="0" u="none" strike="noStrike" baseline="0" dirty="0">
                <a:solidFill>
                  <a:srgbClr val="000000"/>
                </a:solidFill>
                <a:latin typeface="+mj-lt"/>
              </a:rPr>
              <a:t>, disponível na página eletrônica do CVS (</a:t>
            </a:r>
            <a:r>
              <a:rPr lang="pt-BR" sz="1600" b="0" i="0" u="none" strike="noStrike" baseline="0" dirty="0">
                <a:solidFill>
                  <a:srgbClr val="0000FF"/>
                </a:solidFill>
                <a:latin typeface="+mj-lt"/>
              </a:rPr>
              <a:t>https://www.cvs.sp.gov.br</a:t>
            </a:r>
            <a:r>
              <a:rPr lang="pt-BR" sz="1600" b="0" i="0" u="none" strike="noStrike" baseline="0" dirty="0">
                <a:solidFill>
                  <a:srgbClr val="000000"/>
                </a:solidFill>
                <a:latin typeface="+mj-lt"/>
              </a:rPr>
              <a:t>) − Notificação Espontânea de Desvio da Qualidade de Medicamento − Formulário para preenchimento pelos hospitais, clínicas ou outras unidades de saúde, farmácias e drogarias, bem como por profissionais de saúde. </a:t>
            </a:r>
          </a:p>
          <a:p>
            <a:pPr algn="just"/>
            <a:endParaRPr lang="pt-BR" sz="1600" dirty="0">
              <a:solidFill>
                <a:srgbClr val="000000"/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0" i="0" u="none" strike="noStrike" baseline="0" dirty="0">
                <a:solidFill>
                  <a:srgbClr val="000000"/>
                </a:solidFill>
                <a:latin typeface="+mj-lt"/>
              </a:rPr>
              <a:t>A integração do Sistema de Informação </a:t>
            </a:r>
            <a:r>
              <a:rPr lang="pt-BR" sz="1600" b="0" i="0" u="none" strike="noStrike" baseline="0" dirty="0" err="1">
                <a:solidFill>
                  <a:srgbClr val="000000"/>
                </a:solidFill>
                <a:latin typeface="+mj-lt"/>
              </a:rPr>
              <a:t>PeriWeb</a:t>
            </a:r>
            <a:r>
              <a:rPr lang="pt-BR" sz="1600" b="0" i="0" u="none" strike="noStrike" baseline="0" dirty="0">
                <a:solidFill>
                  <a:srgbClr val="000000"/>
                </a:solidFill>
                <a:latin typeface="+mj-lt"/>
              </a:rPr>
              <a:t>  com o  sistema NOTIVISA já está em andamento. </a:t>
            </a:r>
          </a:p>
          <a:p>
            <a:pPr algn="just"/>
            <a:endParaRPr lang="pt-BR" sz="1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endParaRPr lang="pt-BR" sz="1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pt-BR" sz="1600" b="1" i="0" u="none" strike="noStrike" baseline="0" dirty="0">
                <a:solidFill>
                  <a:srgbClr val="000000"/>
                </a:solidFill>
                <a:latin typeface="+mj-lt"/>
              </a:rPr>
              <a:t>§ 1º. </a:t>
            </a:r>
            <a:r>
              <a:rPr lang="pt-BR" sz="1600" b="0" i="0" u="none" strike="noStrike" baseline="0" dirty="0">
                <a:solidFill>
                  <a:srgbClr val="000000"/>
                </a:solidFill>
                <a:latin typeface="+mj-lt"/>
              </a:rPr>
              <a:t>A notificação de desvio de qualidade de medicamento será encaminhada voluntariamente pelos profissionais de saúde que prestam atendimento em estabelecimentos de saúde, públicos e privados, vinculados ou não ao Sistema Único de Saúde, preferencialmente por médico, farmacêutico, cirurgião-dentista e enfermeiro. </a:t>
            </a:r>
          </a:p>
          <a:p>
            <a:pPr algn="just"/>
            <a:endParaRPr lang="pt-BR" sz="16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369510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a 1">
      <a:majorFont>
        <a:latin typeface="Facit "/>
        <a:ea typeface=""/>
        <a:cs typeface=""/>
      </a:majorFont>
      <a:minorFont>
        <a:latin typeface="Facit 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335</Words>
  <Application>Microsoft Office PowerPoint</Application>
  <PresentationFormat>Apresentação na tela (16:9)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Facit</vt:lpstr>
      <vt:lpstr>Facit </vt:lpstr>
      <vt:lpstr>Wingdings</vt:lpstr>
      <vt:lpstr>Tema do Office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Andressa Dominicheli</dc:creator>
  <cp:lastModifiedBy>Mirtes Peinado</cp:lastModifiedBy>
  <cp:revision>383</cp:revision>
  <dcterms:created xsi:type="dcterms:W3CDTF">2021-08-17T00:18:56Z</dcterms:created>
  <dcterms:modified xsi:type="dcterms:W3CDTF">2025-04-02T17:27:03Z</dcterms:modified>
</cp:coreProperties>
</file>